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33" r:id="rId2"/>
    <p:sldId id="320" r:id="rId3"/>
    <p:sldId id="319" r:id="rId4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226" autoAdjust="0"/>
  </p:normalViewPr>
  <p:slideViewPr>
    <p:cSldViewPr snapToGrid="0">
      <p:cViewPr varScale="1">
        <p:scale>
          <a:sx n="86" d="100"/>
          <a:sy n="86" d="100"/>
        </p:scale>
        <p:origin x="53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B6326-406B-4B52-91C0-38B60A39B8A5}" type="datetimeFigureOut">
              <a:rPr lang="lv-LV" smtClean="0"/>
              <a:t>22.03.2022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ECA98-CB4B-4A38-A75E-B5E87D02D64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50690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ECA98-CB4B-4A38-A75E-B5E87D02D644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11907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ECA98-CB4B-4A38-A75E-B5E87D02D644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77549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225470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/>
          <p:nvPr/>
        </p:nvSpPr>
        <p:spPr>
          <a:xfrm>
            <a:off x="382400" y="373933"/>
            <a:ext cx="11444000" cy="6118800"/>
          </a:xfrm>
          <a:prstGeom prst="rect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2"/>
              </a:solidFill>
            </a:endParaRPr>
          </a:p>
        </p:txBody>
      </p:sp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935467" y="816900"/>
            <a:ext cx="6804000" cy="17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4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title" idx="2"/>
          </p:nvPr>
        </p:nvSpPr>
        <p:spPr>
          <a:xfrm>
            <a:off x="1717333" y="3721500"/>
            <a:ext cx="2383200" cy="73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56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56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56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56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56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56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56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5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subTitle" idx="1"/>
          </p:nvPr>
        </p:nvSpPr>
        <p:spPr>
          <a:xfrm>
            <a:off x="1717333" y="4356433"/>
            <a:ext cx="2383200" cy="11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867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title" idx="3"/>
          </p:nvPr>
        </p:nvSpPr>
        <p:spPr>
          <a:xfrm>
            <a:off x="4904400" y="3721633"/>
            <a:ext cx="2383200" cy="73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56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56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56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56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56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56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56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5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subTitle" idx="4"/>
          </p:nvPr>
        </p:nvSpPr>
        <p:spPr>
          <a:xfrm>
            <a:off x="4904400" y="4356433"/>
            <a:ext cx="2383200" cy="11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867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title" idx="5"/>
          </p:nvPr>
        </p:nvSpPr>
        <p:spPr>
          <a:xfrm>
            <a:off x="8091467" y="3721633"/>
            <a:ext cx="2383200" cy="73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56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56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56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56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56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56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56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5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6"/>
          </p:nvPr>
        </p:nvSpPr>
        <p:spPr>
          <a:xfrm>
            <a:off x="8091467" y="4356433"/>
            <a:ext cx="2383200" cy="11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867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478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846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 descr="Attēls, kurā ir daba, tumšs, attēls&#10;&#10;Apraksts ģenerēts automātiski">
            <a:extLst>
              <a:ext uri="{FF2B5EF4-FFF2-40B4-BE49-F238E27FC236}">
                <a16:creationId xmlns:a16="http://schemas.microsoft.com/office/drawing/2014/main" id="{0E0C7572-652F-4CCF-BBF5-0BA7EED4ABC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99905"/>
            <a:ext cx="12192000" cy="676571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BE012AF-F962-47B9-8748-EC8A9BED4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5263" y="1"/>
            <a:ext cx="10625912" cy="586148"/>
          </a:xfrm>
        </p:spPr>
        <p:txBody>
          <a:bodyPr/>
          <a:lstStyle/>
          <a:p>
            <a:pPr algn="r"/>
            <a:r>
              <a:rPr lang="lv-LV" sz="1467" b="1">
                <a:solidFill>
                  <a:srgbClr val="C1DCE9"/>
                </a:solidFill>
                <a:latin typeface="Ebrima" panose="02000000000000000000" pitchFamily="2" charset="0"/>
              </a:rPr>
              <a:t>PASAULES ŪDENS</a:t>
            </a:r>
            <a:br>
              <a:rPr lang="lv-LV" sz="1467" b="1">
                <a:solidFill>
                  <a:srgbClr val="C1DCE9"/>
                </a:solidFill>
                <a:latin typeface="Ebrima" panose="02000000000000000000" pitchFamily="2" charset="0"/>
              </a:rPr>
            </a:br>
            <a:r>
              <a:rPr lang="lv-LV" sz="1467" b="1">
                <a:solidFill>
                  <a:srgbClr val="C1DCE9"/>
                </a:solidFill>
                <a:latin typeface="Ebrima" panose="02000000000000000000" pitchFamily="2" charset="0"/>
              </a:rPr>
              <a:t> DIENA 2022</a:t>
            </a:r>
            <a:endParaRPr lang="lv-LV" sz="1467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1ED5C3-3DC4-4CDB-BEBF-C7CADC264FA8}"/>
              </a:ext>
            </a:extLst>
          </p:cNvPr>
          <p:cNvSpPr txBox="1"/>
          <p:nvPr/>
        </p:nvSpPr>
        <p:spPr>
          <a:xfrm>
            <a:off x="1110023" y="1406660"/>
            <a:ext cx="4814047" cy="52629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80990" indent="-38099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lv-LV" sz="2400" dirty="0">
                <a:solidFill>
                  <a:srgbClr val="004D8A"/>
                </a:solidFill>
              </a:rPr>
              <a:t>Pazemes ūdens loma ANO Ilgtspējas mērķu sasniegšanā</a:t>
            </a:r>
          </a:p>
          <a:p>
            <a:pPr marL="380990" indent="-38099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endParaRPr lang="lv-LV" sz="2400" dirty="0">
              <a:solidFill>
                <a:srgbClr val="004D8A"/>
              </a:solidFill>
            </a:endParaRPr>
          </a:p>
          <a:p>
            <a:pPr marL="380990" indent="-38099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lv-LV" sz="2400" dirty="0">
                <a:solidFill>
                  <a:srgbClr val="004D8A"/>
                </a:solidFill>
              </a:rPr>
              <a:t>Gruntsūdens: dzeramais ūdens, pārtika, enerģētika,  ražošana</a:t>
            </a:r>
          </a:p>
          <a:p>
            <a:pPr marL="380990" indent="-38099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endParaRPr lang="lv-LV" sz="2400" dirty="0">
              <a:solidFill>
                <a:srgbClr val="004D8A"/>
              </a:solidFill>
            </a:endParaRPr>
          </a:p>
          <a:p>
            <a:pPr marL="380990" indent="-38099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lv-LV" sz="2400" dirty="0">
                <a:solidFill>
                  <a:srgbClr val="004D8A"/>
                </a:solidFill>
              </a:rPr>
              <a:t>Globālie apsaimniekošanas plāni</a:t>
            </a:r>
          </a:p>
          <a:p>
            <a:endParaRPr lang="lv-LV" sz="2400" dirty="0">
              <a:solidFill>
                <a:srgbClr val="004D8A"/>
              </a:solidFill>
            </a:endParaRPr>
          </a:p>
          <a:p>
            <a:pPr marL="380990" indent="-38099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lv-LV" sz="2400" dirty="0">
                <a:solidFill>
                  <a:srgbClr val="004D8A"/>
                </a:solidFill>
              </a:rPr>
              <a:t>Bieži pazemes ūdens ir vienīgais pieejamais resurss</a:t>
            </a:r>
          </a:p>
          <a:p>
            <a:pPr marL="380990" indent="-38099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endParaRPr lang="lv-LV" sz="2400" dirty="0">
              <a:solidFill>
                <a:srgbClr val="004D8A"/>
              </a:solidFill>
            </a:endParaRPr>
          </a:p>
          <a:p>
            <a:pPr marL="380990" indent="-38099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endParaRPr lang="lv-LV" sz="2400" dirty="0">
              <a:solidFill>
                <a:srgbClr val="004D8A"/>
              </a:solidFill>
            </a:endParaRPr>
          </a:p>
          <a:p>
            <a:endParaRPr lang="lv-LV" sz="2400" dirty="0">
              <a:solidFill>
                <a:srgbClr val="004D8A"/>
              </a:solidFill>
            </a:endParaRPr>
          </a:p>
          <a:p>
            <a:endParaRPr lang="lv-LV" sz="2400" dirty="0">
              <a:solidFill>
                <a:srgbClr val="004D8A"/>
              </a:solidFill>
            </a:endParaRPr>
          </a:p>
        </p:txBody>
      </p:sp>
      <p:cxnSp>
        <p:nvCxnSpPr>
          <p:cNvPr id="32" name="Taisns savienotājs 31">
            <a:extLst>
              <a:ext uri="{FF2B5EF4-FFF2-40B4-BE49-F238E27FC236}">
                <a16:creationId xmlns:a16="http://schemas.microsoft.com/office/drawing/2014/main" id="{44EF9629-F726-40DD-AC68-0A930C5A5CE4}"/>
              </a:ext>
            </a:extLst>
          </p:cNvPr>
          <p:cNvCxnSpPr>
            <a:cxnSpLocks/>
          </p:cNvCxnSpPr>
          <p:nvPr/>
        </p:nvCxnSpPr>
        <p:spPr>
          <a:xfrm>
            <a:off x="8059271" y="0"/>
            <a:ext cx="0" cy="6875792"/>
          </a:xfrm>
          <a:prstGeom prst="line">
            <a:avLst/>
          </a:prstGeom>
          <a:ln w="38100">
            <a:solidFill>
              <a:srgbClr val="DBEA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Taisns savienotājs 36">
            <a:extLst>
              <a:ext uri="{FF2B5EF4-FFF2-40B4-BE49-F238E27FC236}">
                <a16:creationId xmlns:a16="http://schemas.microsoft.com/office/drawing/2014/main" id="{111C5E99-92C2-49CA-AFBE-439742C785CA}"/>
              </a:ext>
            </a:extLst>
          </p:cNvPr>
          <p:cNvCxnSpPr>
            <a:cxnSpLocks/>
          </p:cNvCxnSpPr>
          <p:nvPr/>
        </p:nvCxnSpPr>
        <p:spPr>
          <a:xfrm>
            <a:off x="7966180" y="-17792"/>
            <a:ext cx="0" cy="6875792"/>
          </a:xfrm>
          <a:prstGeom prst="line">
            <a:avLst/>
          </a:prstGeom>
          <a:ln w="38100">
            <a:solidFill>
              <a:srgbClr val="DBEA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Taisns savienotājs 39">
            <a:extLst>
              <a:ext uri="{FF2B5EF4-FFF2-40B4-BE49-F238E27FC236}">
                <a16:creationId xmlns:a16="http://schemas.microsoft.com/office/drawing/2014/main" id="{6B00C221-2C48-40F9-B9F0-F603BE97EFB4}"/>
              </a:ext>
            </a:extLst>
          </p:cNvPr>
          <p:cNvCxnSpPr>
            <a:cxnSpLocks/>
          </p:cNvCxnSpPr>
          <p:nvPr/>
        </p:nvCxnSpPr>
        <p:spPr>
          <a:xfrm>
            <a:off x="7879067" y="-17792"/>
            <a:ext cx="0" cy="6875792"/>
          </a:xfrm>
          <a:prstGeom prst="line">
            <a:avLst/>
          </a:prstGeom>
          <a:ln w="38100">
            <a:solidFill>
              <a:srgbClr val="DBEA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Taisns savienotājs 40">
            <a:extLst>
              <a:ext uri="{FF2B5EF4-FFF2-40B4-BE49-F238E27FC236}">
                <a16:creationId xmlns:a16="http://schemas.microsoft.com/office/drawing/2014/main" id="{F9C76B30-0763-44B6-BE6F-19ABE6562713}"/>
              </a:ext>
            </a:extLst>
          </p:cNvPr>
          <p:cNvCxnSpPr>
            <a:cxnSpLocks/>
          </p:cNvCxnSpPr>
          <p:nvPr/>
        </p:nvCxnSpPr>
        <p:spPr>
          <a:xfrm>
            <a:off x="7789873" y="0"/>
            <a:ext cx="0" cy="6875792"/>
          </a:xfrm>
          <a:prstGeom prst="line">
            <a:avLst/>
          </a:prstGeom>
          <a:ln w="38100">
            <a:solidFill>
              <a:srgbClr val="DBEA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E6A2BEF-E867-244E-BF02-C43428C453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307" y="162324"/>
            <a:ext cx="4438734" cy="3008068"/>
          </a:xfrm>
          <a:prstGeom prst="rect">
            <a:avLst/>
          </a:prstGeom>
        </p:spPr>
      </p:pic>
      <p:grpSp>
        <p:nvGrpSpPr>
          <p:cNvPr id="14" name="Screen Shot 2015-01-25 at 21.01.32.png">
            <a:extLst>
              <a:ext uri="{FF2B5EF4-FFF2-40B4-BE49-F238E27FC236}">
                <a16:creationId xmlns:a16="http://schemas.microsoft.com/office/drawing/2014/main" id="{E62E685F-99BB-A34C-AC1D-47A8A83C3116}"/>
              </a:ext>
            </a:extLst>
          </p:cNvPr>
          <p:cNvGrpSpPr/>
          <p:nvPr/>
        </p:nvGrpSpPr>
        <p:grpSpPr>
          <a:xfrm>
            <a:off x="6851307" y="3322668"/>
            <a:ext cx="4438735" cy="3470987"/>
            <a:chOff x="0" y="0"/>
            <a:chExt cx="12117606" cy="7708190"/>
          </a:xfrm>
        </p:grpSpPr>
        <p:pic>
          <p:nvPicPr>
            <p:cNvPr id="15" name="Screen Shot 2015-01-25 at 21.01.32.png" descr="Screen Shot 2015-01-25 at 21.01.32.png">
              <a:extLst>
                <a:ext uri="{FF2B5EF4-FFF2-40B4-BE49-F238E27FC236}">
                  <a16:creationId xmlns:a16="http://schemas.microsoft.com/office/drawing/2014/main" id="{388A5F27-D258-0740-97BD-887205D45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5100" y="114300"/>
              <a:ext cx="11787407" cy="727639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" name="Screen Shot 2015-01-25 at 21.01.32.png" descr="Screen Shot 2015-01-25 at 21.01.32.png">
              <a:extLst>
                <a:ext uri="{FF2B5EF4-FFF2-40B4-BE49-F238E27FC236}">
                  <a16:creationId xmlns:a16="http://schemas.microsoft.com/office/drawing/2014/main" id="{80D47C4F-BCDD-9240-BE48-1E4CFA35DEBE}"/>
                </a:ext>
              </a:extLst>
            </p:cNvPr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0"/>
              <a:ext cx="12117607" cy="7708191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4253079088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 descr="Attēls, kurā ir daba, tumšs, attēls&#10;&#10;Apraksts ģenerēts automātiski">
            <a:extLst>
              <a:ext uri="{FF2B5EF4-FFF2-40B4-BE49-F238E27FC236}">
                <a16:creationId xmlns:a16="http://schemas.microsoft.com/office/drawing/2014/main" id="{019C9F1D-917E-420A-B710-30D7599D5F2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92288"/>
            <a:ext cx="12192000" cy="676571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BE012AF-F962-47B9-8748-EC8A9BED4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7687" y="92287"/>
            <a:ext cx="10625912" cy="586148"/>
          </a:xfrm>
        </p:spPr>
        <p:txBody>
          <a:bodyPr/>
          <a:lstStyle/>
          <a:p>
            <a:pPr algn="r"/>
            <a:r>
              <a:rPr lang="lv-LV" sz="1467" b="1">
                <a:solidFill>
                  <a:srgbClr val="C1DCE9"/>
                </a:solidFill>
                <a:latin typeface="Ebrima" panose="02000000000000000000" pitchFamily="2" charset="0"/>
              </a:rPr>
              <a:t>PASAULES ŪDENS</a:t>
            </a:r>
            <a:br>
              <a:rPr lang="lv-LV" sz="1467" b="1">
                <a:solidFill>
                  <a:srgbClr val="C1DCE9"/>
                </a:solidFill>
                <a:latin typeface="Ebrima" panose="02000000000000000000" pitchFamily="2" charset="0"/>
              </a:rPr>
            </a:br>
            <a:r>
              <a:rPr lang="lv-LV" sz="1467" b="1">
                <a:solidFill>
                  <a:srgbClr val="C1DCE9"/>
                </a:solidFill>
                <a:latin typeface="Ebrima" panose="02000000000000000000" pitchFamily="2" charset="0"/>
              </a:rPr>
              <a:t> DIENA 2022</a:t>
            </a:r>
            <a:endParaRPr lang="en-US" sz="1467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B6CE13-7779-46D1-B63E-FBC64FF56A5A}"/>
              </a:ext>
            </a:extLst>
          </p:cNvPr>
          <p:cNvSpPr txBox="1"/>
          <p:nvPr/>
        </p:nvSpPr>
        <p:spPr>
          <a:xfrm>
            <a:off x="1110021" y="1382826"/>
            <a:ext cx="48140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lv-LV" sz="2400" dirty="0">
                <a:solidFill>
                  <a:srgbClr val="004D8A"/>
                </a:solidFill>
              </a:rPr>
              <a:t>Latvija ir bagāta ar pazemes ūdens avotiem</a:t>
            </a:r>
          </a:p>
          <a:p>
            <a:pPr marL="380990" indent="-38099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endParaRPr lang="lv-LV" sz="2400" dirty="0">
              <a:solidFill>
                <a:srgbClr val="004D8A"/>
              </a:solidFill>
            </a:endParaRPr>
          </a:p>
          <a:p>
            <a:pPr marL="380990" indent="-38099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lv-LV" sz="2400" dirty="0">
                <a:solidFill>
                  <a:srgbClr val="004D8A"/>
                </a:solidFill>
              </a:rPr>
              <a:t>Sliktas apsaimniekošanas vēsture </a:t>
            </a:r>
          </a:p>
          <a:p>
            <a:pPr marL="380990" indent="-38099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endParaRPr lang="lv-LV" sz="2400" dirty="0">
              <a:solidFill>
                <a:srgbClr val="004D8A"/>
              </a:solidFill>
            </a:endParaRPr>
          </a:p>
          <a:p>
            <a:pPr marL="380990" indent="-38099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endParaRPr lang="lv-LV" sz="2400" dirty="0">
              <a:solidFill>
                <a:srgbClr val="004D8A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A3C718-0423-4A0E-AB6F-D16BEACDA57A}"/>
              </a:ext>
            </a:extLst>
          </p:cNvPr>
          <p:cNvSpPr txBox="1"/>
          <p:nvPr/>
        </p:nvSpPr>
        <p:spPr>
          <a:xfrm>
            <a:off x="1110021" y="3298114"/>
            <a:ext cx="48140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lv-LV" sz="2400" dirty="0">
                <a:solidFill>
                  <a:srgbClr val="004D8A"/>
                </a:solidFill>
              </a:rPr>
              <a:t>Augstākas prasības dzeramā ūdens kvalitātei</a:t>
            </a:r>
          </a:p>
          <a:p>
            <a:endParaRPr lang="lv-LV" sz="2400" dirty="0">
              <a:solidFill>
                <a:srgbClr val="004D8A"/>
              </a:solidFill>
            </a:endParaRPr>
          </a:p>
          <a:p>
            <a:pPr marL="380990" indent="-38099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endParaRPr lang="lv-LV" sz="2400" dirty="0">
              <a:solidFill>
                <a:srgbClr val="004D8A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B0A96B-A6FA-4226-B479-B071272B566C}"/>
              </a:ext>
            </a:extLst>
          </p:cNvPr>
          <p:cNvSpPr txBox="1"/>
          <p:nvPr/>
        </p:nvSpPr>
        <p:spPr>
          <a:xfrm>
            <a:off x="1110022" y="4290074"/>
            <a:ext cx="48140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lv-LV" sz="2400" dirty="0">
                <a:solidFill>
                  <a:srgbClr val="004D8A"/>
                </a:solidFill>
              </a:rPr>
              <a:t>Jauna tipa piesārņojumi: </a:t>
            </a:r>
            <a:r>
              <a:rPr lang="lv-LV" sz="2400" dirty="0" err="1">
                <a:solidFill>
                  <a:srgbClr val="004D8A"/>
                </a:solidFill>
              </a:rPr>
              <a:t>mikroplastika</a:t>
            </a:r>
            <a:r>
              <a:rPr lang="lv-LV" sz="2400" dirty="0">
                <a:solidFill>
                  <a:srgbClr val="004D8A"/>
                </a:solidFill>
              </a:rPr>
              <a:t>, antibiotikas, endokrīno sistēmu ietekmējošās vielas</a:t>
            </a:r>
          </a:p>
          <a:p>
            <a:pPr marL="380990" indent="-38099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endParaRPr lang="lv-LV" sz="2400" dirty="0">
              <a:solidFill>
                <a:srgbClr val="004D8A"/>
              </a:solidFill>
            </a:endParaRPr>
          </a:p>
          <a:p>
            <a:pPr marL="380990" indent="-38099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endParaRPr lang="lv-LV" sz="2400" dirty="0">
              <a:solidFill>
                <a:srgbClr val="004D8A"/>
              </a:solidFill>
            </a:endParaRPr>
          </a:p>
        </p:txBody>
      </p:sp>
      <p:pic>
        <p:nvPicPr>
          <p:cNvPr id="8" name="Picture 7" descr="A school of fish swimming in the water&#10;&#10;Description automatically generated with low confidence">
            <a:extLst>
              <a:ext uri="{FF2B5EF4-FFF2-40B4-BE49-F238E27FC236}">
                <a16:creationId xmlns:a16="http://schemas.microsoft.com/office/drawing/2014/main" id="{3B0A88D7-8D40-BB46-ADA1-1D795136FF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136" y="3589052"/>
            <a:ext cx="4444941" cy="29515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075E8A-DCAC-3642-9133-8EF3557B37E7}"/>
              </a:ext>
            </a:extLst>
          </p:cNvPr>
          <p:cNvSpPr txBox="1"/>
          <p:nvPr/>
        </p:nvSpPr>
        <p:spPr>
          <a:xfrm>
            <a:off x="6834136" y="6518507"/>
            <a:ext cx="678872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LV" sz="1000" dirty="0"/>
              <a:t>Mikroplastika ūdenī                                                                                  www.livekindly.co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DD18CD-27A9-874A-A7A0-FDA7D0FF1C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4136" y="309052"/>
            <a:ext cx="4444940" cy="29890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D076F7C-E004-0847-91E5-EDAA7F7897A8}"/>
              </a:ext>
            </a:extLst>
          </p:cNvPr>
          <p:cNvSpPr txBox="1"/>
          <p:nvPr/>
        </p:nvSpPr>
        <p:spPr>
          <a:xfrm>
            <a:off x="6700643" y="3268657"/>
            <a:ext cx="678872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LV" sz="1000" dirty="0"/>
              <a:t>Latvijas pazemes ūdnes horizonti (LĢMC)</a:t>
            </a:r>
          </a:p>
        </p:txBody>
      </p:sp>
    </p:spTree>
    <p:extLst>
      <p:ext uri="{BB962C8B-B14F-4D97-AF65-F5344CB8AC3E}">
        <p14:creationId xmlns:p14="http://schemas.microsoft.com/office/powerpoint/2010/main" val="3243704117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4" descr="Attēls, kurā ir daba, tumšs, attēls&#10;&#10;Apraksts ģenerēts automātiski">
            <a:extLst>
              <a:ext uri="{FF2B5EF4-FFF2-40B4-BE49-F238E27FC236}">
                <a16:creationId xmlns:a16="http://schemas.microsoft.com/office/drawing/2014/main" id="{37C58C9D-DB4E-43A2-9524-3BCADDE3AAD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136394"/>
            <a:ext cx="11866709" cy="664988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BE012AF-F962-47B9-8748-EC8A9BED4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336" y="136394"/>
            <a:ext cx="10625912" cy="586148"/>
          </a:xfrm>
        </p:spPr>
        <p:txBody>
          <a:bodyPr/>
          <a:lstStyle/>
          <a:p>
            <a:pPr algn="r"/>
            <a:r>
              <a:rPr lang="lv-LV" sz="1467" b="1">
                <a:solidFill>
                  <a:srgbClr val="C1DCE9"/>
                </a:solidFill>
                <a:latin typeface="Ebrima" panose="02000000000000000000" pitchFamily="2" charset="0"/>
              </a:rPr>
              <a:t>PASAULES ŪDENS</a:t>
            </a:r>
            <a:br>
              <a:rPr lang="lv-LV" sz="1467" b="1">
                <a:solidFill>
                  <a:srgbClr val="C1DCE9"/>
                </a:solidFill>
                <a:latin typeface="Ebrima" panose="02000000000000000000" pitchFamily="2" charset="0"/>
              </a:rPr>
            </a:br>
            <a:r>
              <a:rPr lang="lv-LV" sz="1467" b="1">
                <a:solidFill>
                  <a:srgbClr val="C1DCE9"/>
                </a:solidFill>
                <a:latin typeface="Ebrima" panose="02000000000000000000" pitchFamily="2" charset="0"/>
              </a:rPr>
              <a:t> DIENA 2022</a:t>
            </a:r>
            <a:endParaRPr lang="en-US" sz="1467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1D59A2-D706-46E8-9D62-2C65CCC75A2A}"/>
              </a:ext>
            </a:extLst>
          </p:cNvPr>
          <p:cNvSpPr txBox="1"/>
          <p:nvPr/>
        </p:nvSpPr>
        <p:spPr>
          <a:xfrm>
            <a:off x="5634034" y="1292198"/>
            <a:ext cx="5060860" cy="5663089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80990" indent="-38099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lv-LV" sz="2400" dirty="0">
                <a:solidFill>
                  <a:srgbClr val="004D8A"/>
                </a:solidFill>
              </a:rPr>
              <a:t>Inovatīvas, enerģiju mazāk patērējošas, ūdens attīrīšanas metodes</a:t>
            </a:r>
          </a:p>
          <a:p>
            <a:pPr algn="l"/>
            <a:endParaRPr lang="lv-LV" sz="2400" dirty="0">
              <a:solidFill>
                <a:srgbClr val="004D8A"/>
              </a:solidFill>
            </a:endParaRPr>
          </a:p>
          <a:p>
            <a:pPr algn="l"/>
            <a:endParaRPr lang="lv-LV" sz="2400" dirty="0">
              <a:solidFill>
                <a:srgbClr val="004D8A"/>
              </a:solidFill>
            </a:endParaRPr>
          </a:p>
          <a:p>
            <a:pPr marL="380990" indent="-38099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lv-LV" sz="2400" dirty="0">
                <a:solidFill>
                  <a:srgbClr val="004D8A"/>
                </a:solidFill>
              </a:rPr>
              <a:t>Pazemes ūdens piesārņojuma veidi: izgāztuves, industrija, lauksaimniecība, kanalizācija no individuālām mājām u.c.</a:t>
            </a:r>
          </a:p>
          <a:p>
            <a:pPr marL="380990" indent="-38099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endParaRPr lang="lv-LV" sz="2400" dirty="0">
              <a:solidFill>
                <a:srgbClr val="004D8A"/>
              </a:solidFill>
            </a:endParaRPr>
          </a:p>
          <a:p>
            <a:endParaRPr lang="lv-LV" sz="2400" dirty="0">
              <a:solidFill>
                <a:srgbClr val="004D8A"/>
              </a:solidFill>
            </a:endParaRPr>
          </a:p>
          <a:p>
            <a:pPr marL="380990" indent="-38099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endParaRPr lang="lv-LV" sz="2400" dirty="0">
              <a:solidFill>
                <a:srgbClr val="004D8A"/>
              </a:solidFill>
            </a:endParaRPr>
          </a:p>
          <a:p>
            <a:pPr marL="380990" indent="-38099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endParaRPr lang="lv-LV" sz="2400" dirty="0">
              <a:solidFill>
                <a:srgbClr val="004D8A"/>
              </a:solidFill>
            </a:endParaRPr>
          </a:p>
          <a:p>
            <a:pPr marL="380990" indent="-38099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endParaRPr lang="lv-LV" sz="2400" dirty="0">
              <a:solidFill>
                <a:srgbClr val="004D8A"/>
              </a:solidFill>
            </a:endParaRPr>
          </a:p>
          <a:p>
            <a:pPr marL="380990" indent="-38099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endParaRPr lang="lv-LV" sz="2400" dirty="0">
              <a:solidFill>
                <a:srgbClr val="004D8A"/>
              </a:solidFill>
            </a:endParaRPr>
          </a:p>
        </p:txBody>
      </p:sp>
      <p:cxnSp>
        <p:nvCxnSpPr>
          <p:cNvPr id="11" name="Taisns savienotājs 10">
            <a:extLst>
              <a:ext uri="{FF2B5EF4-FFF2-40B4-BE49-F238E27FC236}">
                <a16:creationId xmlns:a16="http://schemas.microsoft.com/office/drawing/2014/main" id="{BB7050F5-4765-435E-BD7D-F3D2483C0CA8}"/>
              </a:ext>
            </a:extLst>
          </p:cNvPr>
          <p:cNvCxnSpPr>
            <a:cxnSpLocks/>
          </p:cNvCxnSpPr>
          <p:nvPr/>
        </p:nvCxnSpPr>
        <p:spPr>
          <a:xfrm flipH="1" flipV="1">
            <a:off x="4445113" y="-15688"/>
            <a:ext cx="17105" cy="6889375"/>
          </a:xfrm>
          <a:prstGeom prst="line">
            <a:avLst/>
          </a:prstGeom>
          <a:ln w="38100">
            <a:solidFill>
              <a:srgbClr val="DBEA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Taisns savienotājs 15">
            <a:extLst>
              <a:ext uri="{FF2B5EF4-FFF2-40B4-BE49-F238E27FC236}">
                <a16:creationId xmlns:a16="http://schemas.microsoft.com/office/drawing/2014/main" id="{C9DCDF66-9BB3-44A8-9DE2-5D11469A4414}"/>
              </a:ext>
            </a:extLst>
          </p:cNvPr>
          <p:cNvCxnSpPr>
            <a:cxnSpLocks/>
          </p:cNvCxnSpPr>
          <p:nvPr/>
        </p:nvCxnSpPr>
        <p:spPr>
          <a:xfrm flipH="1" flipV="1">
            <a:off x="4326777" y="-15689"/>
            <a:ext cx="17105" cy="6889375"/>
          </a:xfrm>
          <a:prstGeom prst="line">
            <a:avLst/>
          </a:prstGeom>
          <a:ln w="38100">
            <a:solidFill>
              <a:srgbClr val="DBEA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Taisns savienotājs 16">
            <a:extLst>
              <a:ext uri="{FF2B5EF4-FFF2-40B4-BE49-F238E27FC236}">
                <a16:creationId xmlns:a16="http://schemas.microsoft.com/office/drawing/2014/main" id="{A2B53DD0-F055-4880-9AC2-18941FFFE7BF}"/>
              </a:ext>
            </a:extLst>
          </p:cNvPr>
          <p:cNvCxnSpPr>
            <a:cxnSpLocks/>
          </p:cNvCxnSpPr>
          <p:nvPr/>
        </p:nvCxnSpPr>
        <p:spPr>
          <a:xfrm flipH="1" flipV="1">
            <a:off x="4554483" y="-15691"/>
            <a:ext cx="17931" cy="6889376"/>
          </a:xfrm>
          <a:prstGeom prst="line">
            <a:avLst/>
          </a:prstGeom>
          <a:ln w="38100">
            <a:solidFill>
              <a:srgbClr val="E9F3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Diagram, shape, arrow&#10;&#10;Description automatically generated">
            <a:extLst>
              <a:ext uri="{FF2B5EF4-FFF2-40B4-BE49-F238E27FC236}">
                <a16:creationId xmlns:a16="http://schemas.microsoft.com/office/drawing/2014/main" id="{405277C6-1F7A-6543-8512-1C593FFEC2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6" y="558186"/>
            <a:ext cx="4227871" cy="2446272"/>
          </a:xfrm>
          <a:prstGeom prst="rect">
            <a:avLst/>
          </a:prstGeom>
        </p:spPr>
      </p:pic>
      <p:pic>
        <p:nvPicPr>
          <p:cNvPr id="10" name="Picture 9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A5C255BB-8EF7-1F42-8E9F-9399C0ED9E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5792"/>
            <a:ext cx="4445113" cy="16970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FFEC190-2C85-E043-8C05-749F7F89D51A}"/>
              </a:ext>
            </a:extLst>
          </p:cNvPr>
          <p:cNvSpPr txBox="1"/>
          <p:nvPr/>
        </p:nvSpPr>
        <p:spPr>
          <a:xfrm>
            <a:off x="-42683" y="5635690"/>
            <a:ext cx="567671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LV" sz="900" dirty="0"/>
              <a:t>http://www.fluido.lv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34EF75DC-7033-F84C-A9EF-CD3267D696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1" y="92690"/>
            <a:ext cx="1576745" cy="48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65672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123</Words>
  <Application>Microsoft Office PowerPoint</Application>
  <PresentationFormat>Platekrāna</PresentationFormat>
  <Paragraphs>30</Paragraphs>
  <Slides>3</Slides>
  <Notes>3</Notes>
  <HiddenSlides>0</HiddenSlides>
  <MMClips>0</MMClips>
  <ScaleCrop>false</ScaleCrop>
  <HeadingPairs>
    <vt:vector size="6" baseType="variant">
      <vt:variant>
        <vt:lpstr>Lietotie fonti</vt:lpstr>
      </vt:variant>
      <vt:variant>
        <vt:i4>4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Ebrima</vt:lpstr>
      <vt:lpstr>Office dizains</vt:lpstr>
      <vt:lpstr>PASAULES ŪDENS  DIENA 2022</vt:lpstr>
      <vt:lpstr>PASAULES ŪDENS  DIENA 2022</vt:lpstr>
      <vt:lpstr>PASAULES ŪDENS  DIENA 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PASAULES ŪDENS  DIENA 2022</dc:title>
  <dc:creator>Maira Antēna</dc:creator>
  <cp:lastModifiedBy>Sandris Vanzovičs</cp:lastModifiedBy>
  <cp:revision>5</cp:revision>
  <dcterms:created xsi:type="dcterms:W3CDTF">2022-03-21T10:05:10Z</dcterms:created>
  <dcterms:modified xsi:type="dcterms:W3CDTF">2022-03-22T16:15:43Z</dcterms:modified>
</cp:coreProperties>
</file>